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65" r:id="rId4"/>
    <p:sldId id="274" r:id="rId5"/>
    <p:sldId id="272" r:id="rId6"/>
    <p:sldId id="262" r:id="rId7"/>
    <p:sldId id="273" r:id="rId8"/>
    <p:sldId id="271" r:id="rId9"/>
    <p:sldId id="268" r:id="rId10"/>
    <p:sldId id="276" r:id="rId11"/>
    <p:sldId id="275" r:id="rId12"/>
    <p:sldId id="270" r:id="rId13"/>
    <p:sldId id="264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4CC1D-A2E0-475C-A51E-67CDF33FA04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40B5-C1A4-4C5C-977E-3C83106ADE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40B5-C1A4-4C5C-977E-3C83106ADE7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40B5-C1A4-4C5C-977E-3C83106ADE7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BA4C21-C2CB-4F9D-844A-A3AB8EECAAE6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56E86-5059-4484-A71B-FEBBFCEE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Pipe </a:t>
            </a:r>
            <a:r>
              <a:rPr lang="en-US" dirty="0" err="1" smtClean="0"/>
              <a:t>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2013 Section Engineer’s Meeting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03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43300" y="12573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8056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Requirments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 smtClean="0"/>
          </a:p>
          <a:p>
            <a:pPr lvl="1"/>
            <a:r>
              <a:rPr lang="en-US" dirty="0" smtClean="0"/>
              <a:t>OSHA </a:t>
            </a:r>
            <a:r>
              <a:rPr lang="en-US" dirty="0" smtClean="0"/>
              <a:t>Standards</a:t>
            </a:r>
            <a:endParaRPr lang="en-US" dirty="0" smtClean="0"/>
          </a:p>
          <a:p>
            <a:r>
              <a:rPr lang="en-US" dirty="0" smtClean="0"/>
              <a:t>Proper Erosion Control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A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276600"/>
            <a:ext cx="4500217" cy="3375163"/>
          </a:xfrm>
          <a:prstGeom prst="rect">
            <a:avLst/>
          </a:prstGeom>
        </p:spPr>
      </p:pic>
      <p:pic>
        <p:nvPicPr>
          <p:cNvPr id="8" name="Picture 7" descr="AEC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498008" cy="33735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 NEW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 Video </a:t>
            </a:r>
            <a:r>
              <a:rPr lang="en-US" dirty="0" smtClean="0"/>
              <a:t>Inspection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600" dirty="0" smtClean="0"/>
              <a:t>(&gt; 250 LF of Pipe and ADT &gt; 1,000)</a:t>
            </a:r>
            <a:endParaRPr lang="en-US" sz="2600" dirty="0" smtClean="0"/>
          </a:p>
          <a:p>
            <a:pPr lvl="1"/>
            <a:r>
              <a:rPr lang="en-US" dirty="0" smtClean="0"/>
              <a:t>Conduct camera/video inspections in accordance with KM 64-114 on 100 percent of the pipes that are located under the road and 50 percent of the pipes that are not under the road.</a:t>
            </a:r>
          </a:p>
          <a:p>
            <a:pPr lvl="1"/>
            <a:r>
              <a:rPr lang="en-US" dirty="0" smtClean="0"/>
              <a:t>Schedule the inspections no sooner than 30 days after completing the installation and completion of earthwork to within 1 foot of the finished subgrade.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Pipe Inspection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Crack Testing for Rigid Pipe</a:t>
            </a:r>
          </a:p>
          <a:p>
            <a:pPr lvl="1"/>
            <a:r>
              <a:rPr lang="en-US" dirty="0" smtClean="0"/>
              <a:t>&lt; or = 0.1 inch – 100% Pay</a:t>
            </a:r>
          </a:p>
          <a:p>
            <a:pPr lvl="1"/>
            <a:r>
              <a:rPr lang="en-US" dirty="0" smtClean="0"/>
              <a:t>&gt; 0.1 inch -  Remediate or Replace</a:t>
            </a:r>
            <a:endParaRPr lang="en-US" dirty="0" smtClean="0"/>
          </a:p>
          <a:p>
            <a:r>
              <a:rPr lang="en-US" dirty="0" smtClean="0"/>
              <a:t>Deflection Testing for Flexible Pipe</a:t>
            </a:r>
            <a:endParaRPr lang="en-US" dirty="0" smtClean="0"/>
          </a:p>
          <a:p>
            <a:pPr lvl="1"/>
            <a:r>
              <a:rPr lang="en-US" dirty="0" smtClean="0"/>
              <a:t>0.0 to 5% </a:t>
            </a:r>
            <a:r>
              <a:rPr lang="en-US" dirty="0" smtClean="0"/>
              <a:t>- </a:t>
            </a:r>
            <a:r>
              <a:rPr lang="en-US" dirty="0" smtClean="0"/>
              <a:t>100% Pay</a:t>
            </a:r>
          </a:p>
          <a:p>
            <a:pPr lvl="1"/>
            <a:r>
              <a:rPr lang="en-US" dirty="0" smtClean="0"/>
              <a:t>5.1 to 7.5% - 75% Pay</a:t>
            </a:r>
            <a:endParaRPr lang="en-US" dirty="0" smtClean="0"/>
          </a:p>
          <a:p>
            <a:pPr lvl="1"/>
            <a:r>
              <a:rPr lang="en-US" dirty="0" smtClean="0"/>
              <a:t>7.6 to 9.9% </a:t>
            </a:r>
            <a:r>
              <a:rPr lang="en-US" dirty="0" smtClean="0"/>
              <a:t>- </a:t>
            </a:r>
            <a:r>
              <a:rPr lang="en-US" dirty="0" smtClean="0"/>
              <a:t>50% Pay</a:t>
            </a:r>
          </a:p>
          <a:p>
            <a:pPr lvl="1"/>
            <a:r>
              <a:rPr lang="en-US" dirty="0" smtClean="0"/>
              <a:t>10% or greater – Remove and Replace</a:t>
            </a:r>
          </a:p>
          <a:p>
            <a:pPr lvl="1"/>
            <a:r>
              <a:rPr lang="en-US" dirty="0" smtClean="0"/>
              <a:t>Note: Structural Analysis to be provided if over 5%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r>
              <a:rPr lang="en-US" dirty="0" smtClean="0"/>
              <a:t>Installation </a:t>
            </a:r>
            <a:r>
              <a:rPr lang="en-US" dirty="0" smtClean="0"/>
              <a:t>B</a:t>
            </a:r>
            <a:r>
              <a:rPr lang="en-US" dirty="0" smtClean="0"/>
              <a:t>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Correct Type, Gauge, and Coating (Standard Drawings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smtClean="0"/>
              <a:t>Pipe Diameter, Fill Height &amp; Soil pH</a:t>
            </a:r>
          </a:p>
          <a:p>
            <a:r>
              <a:rPr lang="en-US" dirty="0" smtClean="0"/>
              <a:t>Obtain copy of Manufacturer’s Handling and Installation procedures</a:t>
            </a:r>
          </a:p>
          <a:p>
            <a:r>
              <a:rPr lang="en-US" dirty="0" smtClean="0"/>
              <a:t>Pipe Condition</a:t>
            </a:r>
            <a:endParaRPr lang="en-US" dirty="0" smtClean="0"/>
          </a:p>
          <a:p>
            <a:pPr lvl="1"/>
            <a:r>
              <a:rPr lang="en-US" dirty="0" smtClean="0"/>
              <a:t>Defects to look for are different for each type of pipe </a:t>
            </a:r>
            <a:r>
              <a:rPr lang="en-US" dirty="0" smtClean="0"/>
              <a:t>(RCP, </a:t>
            </a:r>
            <a:r>
              <a:rPr lang="en-US" dirty="0" smtClean="0"/>
              <a:t>CMP</a:t>
            </a:r>
            <a:r>
              <a:rPr lang="en-US" dirty="0" smtClean="0"/>
              <a:t>, PVC…etc.)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Drawing RDI-035-01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1041400" y="1374775"/>
          <a:ext cx="6831013" cy="4946650"/>
        </p:xfrm>
        <a:graphic>
          <a:graphicData uri="http://schemas.openxmlformats.org/presentationml/2006/ole">
            <p:oleObj spid="_x0000_s2052" name="Document" r:id="rId3" imgW="10068310" imgH="7291049" progId="Word.Document.8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00100" y="512763"/>
          <a:ext cx="7542213" cy="5830887"/>
        </p:xfrm>
        <a:graphic>
          <a:graphicData uri="http://schemas.openxmlformats.org/presentationml/2006/ole">
            <p:oleObj spid="_x0000_s2053" name="Acrobat Document" r:id="rId4" imgW="7542857" imgH="583011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MP Improper Stor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4267200" cy="3200400"/>
          </a:xfrm>
        </p:spPr>
      </p:pic>
      <p:pic>
        <p:nvPicPr>
          <p:cNvPr id="5" name="Picture 4" descr="CMP Lif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4267200" cy="3200400"/>
          </a:xfrm>
          <a:prstGeom prst="rect">
            <a:avLst/>
          </a:prstGeom>
        </p:spPr>
      </p:pic>
      <p:pic>
        <p:nvPicPr>
          <p:cNvPr id="6" name="Picture 5" descr="Fork Lift lifting too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38550"/>
            <a:ext cx="4292600" cy="3219450"/>
          </a:xfrm>
          <a:prstGeom prst="rect">
            <a:avLst/>
          </a:prstGeom>
        </p:spPr>
      </p:pic>
      <p:pic>
        <p:nvPicPr>
          <p:cNvPr id="7" name="Picture 6" descr="proper lift techniqu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14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crete Pipe DQ Inspected Painted O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4064000" cy="3048000"/>
          </a:xfrm>
        </p:spPr>
      </p:pic>
      <p:pic>
        <p:nvPicPr>
          <p:cNvPr id="5" name="Picture 4" descr="Concrete Pipe DQ Crac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"/>
            <a:ext cx="4165600" cy="3124200"/>
          </a:xfrm>
          <a:prstGeom prst="rect">
            <a:avLst/>
          </a:prstGeom>
        </p:spPr>
      </p:pic>
      <p:pic>
        <p:nvPicPr>
          <p:cNvPr id="6" name="Picture 5" descr="Conc Pipe Lift H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4114800" cy="3086100"/>
          </a:xfrm>
          <a:prstGeom prst="rect">
            <a:avLst/>
          </a:prstGeom>
        </p:spPr>
      </p:pic>
      <p:pic>
        <p:nvPicPr>
          <p:cNvPr id="7" name="Picture 6" descr="CMP Improper Storage and bent pi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5814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Trench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Check Staking</a:t>
            </a:r>
          </a:p>
          <a:p>
            <a:pPr lvl="1"/>
            <a:r>
              <a:rPr lang="en-US" dirty="0" smtClean="0"/>
              <a:t>Correct Station</a:t>
            </a:r>
          </a:p>
          <a:p>
            <a:pPr lvl="1"/>
            <a:r>
              <a:rPr lang="en-US" dirty="0" smtClean="0"/>
              <a:t>Inlet/Outlet Elevations</a:t>
            </a:r>
          </a:p>
          <a:p>
            <a:pPr lvl="1"/>
            <a:r>
              <a:rPr lang="en-US" dirty="0" smtClean="0"/>
              <a:t>Ensure proper grade.</a:t>
            </a:r>
          </a:p>
          <a:p>
            <a:r>
              <a:rPr lang="en-US" dirty="0" smtClean="0"/>
              <a:t>Pipe Pads/Trench Condition</a:t>
            </a:r>
            <a:endParaRPr lang="en-US" dirty="0" smtClean="0"/>
          </a:p>
          <a:p>
            <a:r>
              <a:rPr lang="en-US" dirty="0" smtClean="0"/>
              <a:t>Excavation</a:t>
            </a:r>
          </a:p>
          <a:p>
            <a:r>
              <a:rPr lang="en-US" dirty="0" smtClean="0"/>
              <a:t>Pipe Undercut if Rock or Soft Foundation</a:t>
            </a:r>
          </a:p>
          <a:p>
            <a:pPr lvl="1"/>
            <a:r>
              <a:rPr lang="en-US" dirty="0" smtClean="0"/>
              <a:t>	Price is in Spec Book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7200" y="228600"/>
          <a:ext cx="8308542" cy="6423338"/>
        </p:xfrm>
        <a:graphic>
          <a:graphicData uri="http://schemas.openxmlformats.org/presentationml/2006/ole">
            <p:oleObj spid="_x0000_s25602" name="Acrobat Document" r:id="rId3" imgW="7542857" imgH="58301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Laying the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Joints</a:t>
            </a:r>
          </a:p>
          <a:p>
            <a:pPr lvl="1"/>
            <a:r>
              <a:rPr lang="en-US" dirty="0" smtClean="0"/>
              <a:t>Construct per Spec depending on Type of Pipe</a:t>
            </a:r>
          </a:p>
          <a:p>
            <a:pPr lvl="1"/>
            <a:r>
              <a:rPr lang="en-US" dirty="0" smtClean="0"/>
              <a:t>54” and greater must be wrapped with Type IV Fabric – 3’ min width</a:t>
            </a:r>
            <a:endParaRPr lang="en-US" dirty="0" smtClean="0"/>
          </a:p>
          <a:p>
            <a:r>
              <a:rPr lang="en-US" dirty="0" smtClean="0"/>
              <a:t>Bedding </a:t>
            </a:r>
            <a:r>
              <a:rPr lang="en-US" dirty="0" smtClean="0"/>
              <a:t>and Fabric</a:t>
            </a:r>
          </a:p>
          <a:p>
            <a:pPr lvl="1"/>
            <a:r>
              <a:rPr lang="en-US" dirty="0" smtClean="0"/>
              <a:t>Use No. 8 or 9-M aggregate for </a:t>
            </a:r>
            <a:r>
              <a:rPr lang="en-US" dirty="0" smtClean="0"/>
              <a:t>bedding </a:t>
            </a:r>
          </a:p>
          <a:p>
            <a:pPr lvl="1"/>
            <a:r>
              <a:rPr lang="en-US" dirty="0" smtClean="0"/>
              <a:t>Excavate a cradle for pipe and check with template</a:t>
            </a:r>
          </a:p>
          <a:p>
            <a:pPr lvl="1"/>
            <a:r>
              <a:rPr lang="en-US" dirty="0" smtClean="0"/>
              <a:t>Use Type IV Fabric when backfill and surrounding conditions are different gradations, at $2 / sq yd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Backfill and Compaction</a:t>
            </a:r>
          </a:p>
          <a:p>
            <a:pPr lvl="1"/>
            <a:r>
              <a:rPr lang="en-US" dirty="0" smtClean="0"/>
              <a:t>Granular Backfill in Trench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Flowable</a:t>
            </a:r>
            <a:r>
              <a:rPr lang="en-US" dirty="0" smtClean="0"/>
              <a:t> </a:t>
            </a:r>
            <a:r>
              <a:rPr lang="en-US" dirty="0" smtClean="0"/>
              <a:t>Fill –if under existing road or within one pipe diameter of </a:t>
            </a:r>
            <a:r>
              <a:rPr lang="en-US" dirty="0" err="1" smtClean="0"/>
              <a:t>subgrade</a:t>
            </a:r>
            <a:endParaRPr lang="en-US" dirty="0" smtClean="0"/>
          </a:p>
          <a:p>
            <a:pPr lvl="1"/>
            <a:r>
              <a:rPr lang="en-US" dirty="0" smtClean="0"/>
              <a:t>Construction Loads – 48 Inches </a:t>
            </a:r>
            <a:r>
              <a:rPr lang="en-US" dirty="0" smtClean="0"/>
              <a:t>min depth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Monitor Pipe During Construction</a:t>
            </a:r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r>
              <a:rPr lang="en-US" sz="1900" b="1" dirty="0" smtClean="0"/>
              <a:t>	</a:t>
            </a:r>
            <a:r>
              <a:rPr lang="en-US" sz="2100" b="1" i="1" dirty="0" smtClean="0"/>
              <a:t>“Too </a:t>
            </a:r>
            <a:r>
              <a:rPr lang="en-US" sz="2100" b="1" i="1" dirty="0" smtClean="0"/>
              <a:t>much emphasis cannot be placed on the necessity of </a:t>
            </a:r>
            <a:r>
              <a:rPr lang="en-US" sz="2100" b="1" i="1" dirty="0" smtClean="0"/>
              <a:t>adequate compaction </a:t>
            </a:r>
            <a:r>
              <a:rPr lang="en-US" sz="2100" b="1" i="1" dirty="0" smtClean="0"/>
              <a:t>of backfill. </a:t>
            </a:r>
            <a:r>
              <a:rPr lang="en-US" sz="2100" b="1" i="1" dirty="0" smtClean="0"/>
              <a:t> Faulty </a:t>
            </a:r>
            <a:r>
              <a:rPr lang="en-US" sz="2100" b="1" i="1" dirty="0" smtClean="0"/>
              <a:t>compaction has led to more trouble </a:t>
            </a:r>
            <a:r>
              <a:rPr lang="en-US" sz="2100" b="1" i="1" dirty="0" smtClean="0"/>
              <a:t>with pipe </a:t>
            </a:r>
            <a:r>
              <a:rPr lang="en-US" sz="2100" b="1" i="1" dirty="0" smtClean="0"/>
              <a:t>installations, flexible and rigid, than all other factors combined</a:t>
            </a:r>
            <a:r>
              <a:rPr lang="en-US" sz="2100" b="1" i="1" dirty="0" smtClean="0"/>
              <a:t>!”  NCSPA</a:t>
            </a:r>
            <a:endParaRPr lang="en-US" sz="2100" b="1" i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4B0028-9C4B-4C18-B02B-466C32E4472C}"/>
</file>

<file path=customXml/itemProps2.xml><?xml version="1.0" encoding="utf-8"?>
<ds:datastoreItem xmlns:ds="http://schemas.openxmlformats.org/officeDocument/2006/customXml" ds:itemID="{C0184E84-6055-4FB5-9066-CAEFB41F76F4}"/>
</file>

<file path=customXml/itemProps3.xml><?xml version="1.0" encoding="utf-8"?>
<ds:datastoreItem xmlns:ds="http://schemas.openxmlformats.org/officeDocument/2006/customXml" ds:itemID="{C15884F1-50A3-40AB-8630-8B0272EB1484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17202</TotalTime>
  <Words>346</Words>
  <Application>Microsoft Office PowerPoint</Application>
  <PresentationFormat>On-screen Show (4:3)</PresentationFormat>
  <Paragraphs>63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Apex</vt:lpstr>
      <vt:lpstr>Adobe Acrobat Document</vt:lpstr>
      <vt:lpstr>Microsoft Office Word 97 - 2003 Document</vt:lpstr>
      <vt:lpstr>Pipe iNSTALLATION</vt:lpstr>
      <vt:lpstr>Before Installation Begins</vt:lpstr>
      <vt:lpstr>Standard Drawing RDI-035-01</vt:lpstr>
      <vt:lpstr>Slide 4</vt:lpstr>
      <vt:lpstr>Slide 5</vt:lpstr>
      <vt:lpstr>Preparing the Trench</vt:lpstr>
      <vt:lpstr>Slide 7</vt:lpstr>
      <vt:lpstr>Laying the Pipe</vt:lpstr>
      <vt:lpstr>Backfill</vt:lpstr>
      <vt:lpstr>Slide 10</vt:lpstr>
      <vt:lpstr>Other Requirments</vt:lpstr>
      <vt:lpstr>2012 NEW SPECS</vt:lpstr>
      <vt:lpstr> Pipe Inspection Results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Paving and the Inspector</dc:title>
  <dc:creator>Commonwealth Office of Technology</dc:creator>
  <cp:lastModifiedBy>Commonwealth Office of Technology</cp:lastModifiedBy>
  <cp:revision>310</cp:revision>
  <dcterms:created xsi:type="dcterms:W3CDTF">2011-04-06T14:54:08Z</dcterms:created>
  <dcterms:modified xsi:type="dcterms:W3CDTF">2013-02-27T19:18:01Z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